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5119350" cy="21383625"/>
  <p:notesSz cx="14663738" cy="20926425"/>
  <p:defaultTextStyle>
    <a:defPPr>
      <a:defRPr lang="en-US"/>
    </a:defPPr>
    <a:lvl1pPr marL="0" algn="l" defTabSz="1752082" rtl="0" eaLnBrk="1" latinLnBrk="0" hangingPunct="1">
      <a:defRPr sz="3449" kern="1200">
        <a:solidFill>
          <a:schemeClr val="tx1"/>
        </a:solidFill>
        <a:latin typeface="+mn-lt"/>
        <a:ea typeface="+mn-ea"/>
        <a:cs typeface="+mn-cs"/>
      </a:defRPr>
    </a:lvl1pPr>
    <a:lvl2pPr marL="876041" algn="l" defTabSz="1752082" rtl="0" eaLnBrk="1" latinLnBrk="0" hangingPunct="1">
      <a:defRPr sz="3449" kern="1200">
        <a:solidFill>
          <a:schemeClr val="tx1"/>
        </a:solidFill>
        <a:latin typeface="+mn-lt"/>
        <a:ea typeface="+mn-ea"/>
        <a:cs typeface="+mn-cs"/>
      </a:defRPr>
    </a:lvl2pPr>
    <a:lvl3pPr marL="1752082" algn="l" defTabSz="1752082" rtl="0" eaLnBrk="1" latinLnBrk="0" hangingPunct="1">
      <a:defRPr sz="3449" kern="1200">
        <a:solidFill>
          <a:schemeClr val="tx1"/>
        </a:solidFill>
        <a:latin typeface="+mn-lt"/>
        <a:ea typeface="+mn-ea"/>
        <a:cs typeface="+mn-cs"/>
      </a:defRPr>
    </a:lvl3pPr>
    <a:lvl4pPr marL="2628123" algn="l" defTabSz="1752082" rtl="0" eaLnBrk="1" latinLnBrk="0" hangingPunct="1">
      <a:defRPr sz="3449" kern="1200">
        <a:solidFill>
          <a:schemeClr val="tx1"/>
        </a:solidFill>
        <a:latin typeface="+mn-lt"/>
        <a:ea typeface="+mn-ea"/>
        <a:cs typeface="+mn-cs"/>
      </a:defRPr>
    </a:lvl4pPr>
    <a:lvl5pPr marL="3504164" algn="l" defTabSz="1752082" rtl="0" eaLnBrk="1" latinLnBrk="0" hangingPunct="1">
      <a:defRPr sz="3449" kern="1200">
        <a:solidFill>
          <a:schemeClr val="tx1"/>
        </a:solidFill>
        <a:latin typeface="+mn-lt"/>
        <a:ea typeface="+mn-ea"/>
        <a:cs typeface="+mn-cs"/>
      </a:defRPr>
    </a:lvl5pPr>
    <a:lvl6pPr marL="4380205" algn="l" defTabSz="1752082" rtl="0" eaLnBrk="1" latinLnBrk="0" hangingPunct="1">
      <a:defRPr sz="3449" kern="1200">
        <a:solidFill>
          <a:schemeClr val="tx1"/>
        </a:solidFill>
        <a:latin typeface="+mn-lt"/>
        <a:ea typeface="+mn-ea"/>
        <a:cs typeface="+mn-cs"/>
      </a:defRPr>
    </a:lvl6pPr>
    <a:lvl7pPr marL="5256246" algn="l" defTabSz="1752082" rtl="0" eaLnBrk="1" latinLnBrk="0" hangingPunct="1">
      <a:defRPr sz="3449" kern="1200">
        <a:solidFill>
          <a:schemeClr val="tx1"/>
        </a:solidFill>
        <a:latin typeface="+mn-lt"/>
        <a:ea typeface="+mn-ea"/>
        <a:cs typeface="+mn-cs"/>
      </a:defRPr>
    </a:lvl7pPr>
    <a:lvl8pPr marL="6132286" algn="l" defTabSz="1752082" rtl="0" eaLnBrk="1" latinLnBrk="0" hangingPunct="1">
      <a:defRPr sz="3449" kern="1200">
        <a:solidFill>
          <a:schemeClr val="tx1"/>
        </a:solidFill>
        <a:latin typeface="+mn-lt"/>
        <a:ea typeface="+mn-ea"/>
        <a:cs typeface="+mn-cs"/>
      </a:defRPr>
    </a:lvl8pPr>
    <a:lvl9pPr marL="7008327" algn="l" defTabSz="1752082" rtl="0" eaLnBrk="1" latinLnBrk="0" hangingPunct="1">
      <a:defRPr sz="34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1" autoAdjust="0"/>
    <p:restoredTop sz="96473" autoAdjust="0"/>
  </p:normalViewPr>
  <p:slideViewPr>
    <p:cSldViewPr snapToGrid="0">
      <p:cViewPr>
        <p:scale>
          <a:sx n="50" d="100"/>
          <a:sy n="50" d="100"/>
        </p:scale>
        <p:origin x="271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US" smtClean="0"/>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3771E7-FD8C-41D2-89FD-F3B22DC96F3C}"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222240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71E7-FD8C-41D2-89FD-F3B22DC96F3C}"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402573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71E7-FD8C-41D2-89FD-F3B22DC96F3C}"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51729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71E7-FD8C-41D2-89FD-F3B22DC96F3C}"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45113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US" smtClean="0"/>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771E7-FD8C-41D2-89FD-F3B22DC96F3C}"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31106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3771E7-FD8C-41D2-89FD-F3B22DC96F3C}" type="datetimeFigureOut">
              <a:rPr lang="en-GB" smtClean="0"/>
              <a:t>26/08/2014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75158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smtClean="0"/>
              <a:t>Click to 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smtClean="0"/>
              <a:t>Click to 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771E7-FD8C-41D2-89FD-F3B22DC96F3C}" type="datetimeFigureOut">
              <a:rPr lang="en-GB" smtClean="0"/>
              <a:t>26/08/2014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355329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3771E7-FD8C-41D2-89FD-F3B22DC96F3C}" type="datetimeFigureOut">
              <a:rPr lang="en-GB" smtClean="0"/>
              <a:t>26/08/2014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181361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771E7-FD8C-41D2-89FD-F3B22DC96F3C}" type="datetimeFigureOut">
              <a:rPr lang="en-GB" smtClean="0"/>
              <a:t>26/08/2014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173573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smtClean="0"/>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771E7-FD8C-41D2-89FD-F3B22DC96F3C}" type="datetimeFigureOut">
              <a:rPr lang="en-GB" smtClean="0"/>
              <a:t>26/08/2014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389258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US" smtClean="0"/>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771E7-FD8C-41D2-89FD-F3B22DC96F3C}" type="datetimeFigureOut">
              <a:rPr lang="en-GB" smtClean="0"/>
              <a:t>26/08/2014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69F19-E223-471A-A6EA-696A984884D3}" type="slidenum">
              <a:rPr lang="en-GB" smtClean="0"/>
              <a:t>‹#›</a:t>
            </a:fld>
            <a:endParaRPr lang="en-GB"/>
          </a:p>
        </p:txBody>
      </p:sp>
    </p:spTree>
    <p:extLst>
      <p:ext uri="{BB962C8B-B14F-4D97-AF65-F5344CB8AC3E}">
        <p14:creationId xmlns:p14="http://schemas.microsoft.com/office/powerpoint/2010/main" val="106804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533771E7-FD8C-41D2-89FD-F3B22DC96F3C}" type="datetimeFigureOut">
              <a:rPr lang="en-GB" smtClean="0"/>
              <a:t>26/08/2014</a:t>
            </a:fld>
            <a:endParaRPr lang="en-GB"/>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DDD69F19-E223-471A-A6EA-696A984884D3}" type="slidenum">
              <a:rPr lang="en-GB" smtClean="0"/>
              <a:t>‹#›</a:t>
            </a:fld>
            <a:endParaRPr lang="en-GB"/>
          </a:p>
        </p:txBody>
      </p:sp>
    </p:spTree>
    <p:extLst>
      <p:ext uri="{BB962C8B-B14F-4D97-AF65-F5344CB8AC3E}">
        <p14:creationId xmlns:p14="http://schemas.microsoft.com/office/powerpoint/2010/main" val="4191179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gif"/><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1497" b="12454"/>
          <a:stretch/>
        </p:blipFill>
        <p:spPr>
          <a:xfrm>
            <a:off x="0" y="0"/>
            <a:ext cx="15119350" cy="6467722"/>
          </a:xfrm>
          <a:prstGeom prst="rect">
            <a:avLst/>
          </a:prstGeom>
        </p:spPr>
      </p:pic>
      <p:sp>
        <p:nvSpPr>
          <p:cNvPr id="8" name="Rectangle 7"/>
          <p:cNvSpPr/>
          <p:nvPr/>
        </p:nvSpPr>
        <p:spPr>
          <a:xfrm>
            <a:off x="0" y="4596046"/>
            <a:ext cx="15119350" cy="189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ctrTitle"/>
          </p:nvPr>
        </p:nvSpPr>
        <p:spPr>
          <a:xfrm>
            <a:off x="11812567" y="4879167"/>
            <a:ext cx="5129233" cy="1206062"/>
          </a:xfrm>
        </p:spPr>
        <p:txBody>
          <a:bodyPr anchor="t">
            <a:normAutofit/>
          </a:bodyPr>
          <a:lstStyle/>
          <a:p>
            <a:pPr algn="l" eaLnBrk="1" hangingPunct="1">
              <a:lnSpc>
                <a:spcPct val="100000"/>
              </a:lnSpc>
            </a:pPr>
            <a:r>
              <a:rPr lang="is-IS" sz="2000" dirty="0" smtClean="0">
                <a:solidFill>
                  <a:srgbClr val="B50E20"/>
                </a:solidFill>
                <a:latin typeface="Helvetica"/>
                <a:cs typeface="Helvetica"/>
              </a:rPr>
              <a:t>REYKJAVÍK UNIVERSITY</a:t>
            </a:r>
            <a:endParaRPr lang="en-US" sz="2000" dirty="0" smtClean="0">
              <a:solidFill>
                <a:srgbClr val="B50E20"/>
              </a:solidFill>
              <a:latin typeface="Helvetica"/>
              <a:cs typeface="Helvetica"/>
            </a:endParaRPr>
          </a:p>
        </p:txBody>
      </p:sp>
      <p:sp>
        <p:nvSpPr>
          <p:cNvPr id="6" name="Title 1"/>
          <p:cNvSpPr txBox="1">
            <a:spLocks/>
          </p:cNvSpPr>
          <p:nvPr/>
        </p:nvSpPr>
        <p:spPr>
          <a:xfrm>
            <a:off x="885243" y="4682008"/>
            <a:ext cx="9702800" cy="1785714"/>
          </a:xfrm>
          <a:prstGeom prst="rect">
            <a:avLst/>
          </a:prstGeom>
        </p:spPr>
        <p:txBody>
          <a:bodyPr vert="horz" lIns="91440" tIns="45720" rIns="91440" bIns="45720" rtlCol="0" anchor="ctr">
            <a:normAutofit/>
          </a:bodyPr>
          <a:lstStyle>
            <a:lvl1pPr algn="ctr" defTabSz="1511960" rtl="0" eaLnBrk="1" latinLnBrk="0" hangingPunct="1">
              <a:lnSpc>
                <a:spcPct val="90000"/>
              </a:lnSpc>
              <a:spcBef>
                <a:spcPct val="0"/>
              </a:spcBef>
              <a:buNone/>
              <a:defRPr sz="9921" kern="1200">
                <a:solidFill>
                  <a:schemeClr val="tx1"/>
                </a:solidFill>
                <a:latin typeface="+mj-lt"/>
                <a:ea typeface="+mj-ea"/>
                <a:cs typeface="+mj-cs"/>
              </a:defRPr>
            </a:lvl1pPr>
          </a:lstStyle>
          <a:p>
            <a:pPr algn="l"/>
            <a:r>
              <a:rPr lang="is-IS" sz="4400" dirty="0" smtClean="0">
                <a:solidFill>
                  <a:srgbClr val="B50E20"/>
                </a:solidFill>
                <a:latin typeface="Helvetica"/>
                <a:cs typeface="Helvetica"/>
              </a:rPr>
              <a:t>SOCIAL GATHERINGS IN</a:t>
            </a:r>
            <a:r>
              <a:rPr lang="is-IS" sz="7000" dirty="0" smtClean="0">
                <a:solidFill>
                  <a:srgbClr val="B50E20"/>
                </a:solidFill>
                <a:latin typeface="Helvetica"/>
                <a:cs typeface="Helvetica"/>
              </a:rPr>
              <a:t/>
            </a:r>
            <a:br>
              <a:rPr lang="is-IS" sz="7000" dirty="0" smtClean="0">
                <a:solidFill>
                  <a:srgbClr val="B50E20"/>
                </a:solidFill>
                <a:latin typeface="Helvetica"/>
                <a:cs typeface="Helvetica"/>
              </a:rPr>
            </a:br>
            <a:r>
              <a:rPr lang="is-IS" sz="7000" dirty="0" smtClean="0">
                <a:solidFill>
                  <a:srgbClr val="B50E20"/>
                </a:solidFill>
                <a:latin typeface="Helvetica"/>
                <a:cs typeface="Helvetica"/>
              </a:rPr>
              <a:t>VIRTUAL REYKJAVÍK</a:t>
            </a:r>
            <a:endParaRPr lang="en-US" sz="7000" dirty="0" smtClean="0">
              <a:solidFill>
                <a:srgbClr val="B50E20"/>
              </a:solidFill>
              <a:latin typeface="Helvetica"/>
              <a:cs typeface="Helvetica"/>
            </a:endParaRPr>
          </a:p>
        </p:txBody>
      </p:sp>
      <p:pic>
        <p:nvPicPr>
          <p:cNvPr id="4" name="Picture 3"/>
          <p:cNvPicPr>
            <a:picLocks noChangeAspect="1"/>
          </p:cNvPicPr>
          <p:nvPr/>
        </p:nvPicPr>
        <p:blipFill>
          <a:blip r:embed="rId3" cstate="print"/>
          <a:stretch>
            <a:fillRect/>
          </a:stretch>
        </p:blipFill>
        <p:spPr>
          <a:xfrm>
            <a:off x="9001618" y="-2593167"/>
            <a:ext cx="7468181" cy="7472334"/>
          </a:xfrm>
          <a:prstGeom prst="rect">
            <a:avLst/>
          </a:prstGeom>
        </p:spPr>
      </p:pic>
      <p:sp>
        <p:nvSpPr>
          <p:cNvPr id="9" name="TextBox 16"/>
          <p:cNvSpPr txBox="1">
            <a:spLocks noChangeArrowheads="1"/>
          </p:cNvSpPr>
          <p:nvPr/>
        </p:nvSpPr>
        <p:spPr bwMode="auto">
          <a:xfrm>
            <a:off x="885243" y="6459669"/>
            <a:ext cx="12507933" cy="1335710"/>
          </a:xfrm>
          <a:prstGeom prst="rect">
            <a:avLst/>
          </a:prstGeom>
          <a:noFill/>
          <a:ln w="9525">
            <a:noFill/>
            <a:miter lim="800000"/>
            <a:headEnd/>
            <a:tailEnd/>
          </a:ln>
        </p:spPr>
        <p:txBody>
          <a:bodyPr wrap="square" lIns="103594" tIns="51796" rIns="103594" bIns="51796">
            <a:spAutoFit/>
          </a:bodyPr>
          <a:lstStyle/>
          <a:p>
            <a:pPr defTabSz="4660900"/>
            <a:r>
              <a:rPr lang="en-US" sz="2000" b="1" cap="all" dirty="0" smtClean="0">
                <a:latin typeface="Helvetica"/>
                <a:cs typeface="Helvetica"/>
              </a:rPr>
              <a:t>unity-based platform for social agent research. layered approach where basic agents include awareness of social territory and show reactive territorial movement. higher layers include floor management and deliberation of abstract communicative function.</a:t>
            </a:r>
            <a:endParaRPr lang="en-US" sz="2000" b="1" cap="all" dirty="0">
              <a:latin typeface="Helvetica"/>
              <a:cs typeface="Helvetica"/>
            </a:endParaRPr>
          </a:p>
        </p:txBody>
      </p:sp>
      <p:sp>
        <p:nvSpPr>
          <p:cNvPr id="10" name="TextBox 14"/>
          <p:cNvSpPr txBox="1">
            <a:spLocks noChangeArrowheads="1"/>
          </p:cNvSpPr>
          <p:nvPr/>
        </p:nvSpPr>
        <p:spPr bwMode="auto">
          <a:xfrm>
            <a:off x="936296" y="18472083"/>
            <a:ext cx="13079180" cy="1017674"/>
          </a:xfrm>
          <a:prstGeom prst="rect">
            <a:avLst/>
          </a:prstGeom>
          <a:noFill/>
          <a:ln w="9525">
            <a:noFill/>
            <a:miter lim="800000"/>
            <a:headEnd/>
            <a:tailEnd/>
          </a:ln>
        </p:spPr>
        <p:txBody>
          <a:bodyPr wrap="square" lIns="103594" tIns="51796" rIns="103594" bIns="51796">
            <a:spAutoFit/>
          </a:bodyPr>
          <a:lstStyle/>
          <a:p>
            <a:pPr defTabSz="4660900">
              <a:buClr>
                <a:srgbClr val="EB4124"/>
              </a:buClr>
            </a:pPr>
            <a:r>
              <a:rPr lang="en-US" sz="1800" dirty="0">
                <a:latin typeface="Helvetica"/>
                <a:cs typeface="Helvetica"/>
              </a:rPr>
              <a:t>Hannes </a:t>
            </a:r>
            <a:r>
              <a:rPr lang="en-US" sz="1800" dirty="0" smtClean="0">
                <a:latin typeface="Helvetica"/>
                <a:cs typeface="Helvetica"/>
              </a:rPr>
              <a:t>Vilhjálmsson</a:t>
            </a:r>
            <a:r>
              <a:rPr lang="en-US" sz="1800" baseline="30000" dirty="0" smtClean="0">
                <a:latin typeface="Helvetica"/>
                <a:cs typeface="Helvetica"/>
              </a:rPr>
              <a:t>1</a:t>
            </a:r>
            <a:r>
              <a:rPr lang="en-US" sz="1800" dirty="0">
                <a:latin typeface="Helvetica"/>
                <a:cs typeface="Helvetica"/>
              </a:rPr>
              <a:t>, </a:t>
            </a:r>
            <a:r>
              <a:rPr lang="en-US" sz="1800" dirty="0" err="1" smtClean="0">
                <a:latin typeface="Helvetica"/>
                <a:cs typeface="Helvetica"/>
              </a:rPr>
              <a:t>Elías</a:t>
            </a:r>
            <a:r>
              <a:rPr lang="en-US" sz="1800" dirty="0" smtClean="0">
                <a:latin typeface="Helvetica"/>
                <a:cs typeface="Helvetica"/>
              </a:rPr>
              <a:t> Björgvinsson</a:t>
            </a:r>
            <a:r>
              <a:rPr lang="en-US" sz="1800" baseline="30000" dirty="0" smtClean="0">
                <a:latin typeface="Helvetica"/>
                <a:cs typeface="Helvetica"/>
              </a:rPr>
              <a:t>1</a:t>
            </a:r>
            <a:r>
              <a:rPr lang="en-US" sz="1800" dirty="0" smtClean="0">
                <a:latin typeface="Helvetica"/>
                <a:cs typeface="Helvetica"/>
              </a:rPr>
              <a:t>, Hafdís Helgadóttir</a:t>
            </a:r>
            <a:r>
              <a:rPr lang="en-US" sz="1800" baseline="30000" dirty="0" smtClean="0">
                <a:latin typeface="Helvetica"/>
                <a:cs typeface="Helvetica"/>
              </a:rPr>
              <a:t>1</a:t>
            </a:r>
            <a:r>
              <a:rPr lang="en-US" sz="1800" dirty="0">
                <a:latin typeface="Helvetica"/>
                <a:cs typeface="Helvetica"/>
              </a:rPr>
              <a:t>, Karl Kristinsson</a:t>
            </a:r>
            <a:r>
              <a:rPr lang="en-US" sz="1800" baseline="30000" dirty="0">
                <a:latin typeface="Helvetica"/>
                <a:cs typeface="Helvetica"/>
              </a:rPr>
              <a:t>1</a:t>
            </a:r>
            <a:r>
              <a:rPr lang="en-US" sz="1800" dirty="0">
                <a:latin typeface="Helvetica"/>
                <a:cs typeface="Helvetica"/>
              </a:rPr>
              <a:t>, </a:t>
            </a:r>
            <a:r>
              <a:rPr lang="en-US" sz="1800" dirty="0" smtClean="0">
                <a:latin typeface="Helvetica"/>
                <a:cs typeface="Helvetica"/>
              </a:rPr>
              <a:t>Stefán Ólafsson</a:t>
            </a:r>
            <a:r>
              <a:rPr lang="en-US" sz="1800" baseline="30000" dirty="0" smtClean="0">
                <a:latin typeface="Helvetica"/>
                <a:cs typeface="Helvetica"/>
              </a:rPr>
              <a:t>1</a:t>
            </a:r>
            <a:r>
              <a:rPr lang="en-US" sz="1800" dirty="0" smtClean="0">
                <a:latin typeface="Helvetica"/>
                <a:cs typeface="Helvetica"/>
              </a:rPr>
              <a:t>, Angelo Cafaro</a:t>
            </a:r>
            <a:r>
              <a:rPr lang="en-US" sz="1800" baseline="30000" dirty="0" smtClean="0">
                <a:latin typeface="Helvetica"/>
                <a:cs typeface="Helvetica"/>
              </a:rPr>
              <a:t>1, 2</a:t>
            </a:r>
            <a:r>
              <a:rPr lang="en-US" sz="1800" dirty="0">
                <a:latin typeface="Helvetica"/>
                <a:cs typeface="Helvetica"/>
              </a:rPr>
              <a:t>, </a:t>
            </a:r>
            <a:r>
              <a:rPr lang="en-US" sz="1800" dirty="0" smtClean="0">
                <a:latin typeface="Helvetica"/>
                <a:cs typeface="Helvetica"/>
              </a:rPr>
              <a:t/>
            </a:r>
            <a:br>
              <a:rPr lang="en-US" sz="1800" dirty="0" smtClean="0">
                <a:latin typeface="Helvetica"/>
                <a:cs typeface="Helvetica"/>
              </a:rPr>
            </a:br>
            <a:r>
              <a:rPr lang="en-US" sz="1800" dirty="0" smtClean="0">
                <a:latin typeface="Helvetica"/>
                <a:cs typeface="Helvetica"/>
              </a:rPr>
              <a:t>Nicole Krämer</a:t>
            </a:r>
            <a:r>
              <a:rPr lang="en-US" sz="1800" baseline="30000" dirty="0" smtClean="0">
                <a:latin typeface="Helvetica"/>
                <a:cs typeface="Helvetica"/>
              </a:rPr>
              <a:t>3</a:t>
            </a:r>
            <a:r>
              <a:rPr lang="en-US" sz="1800" dirty="0">
                <a:latin typeface="Helvetica"/>
                <a:cs typeface="Helvetica"/>
              </a:rPr>
              <a:t>, Jonas Braier</a:t>
            </a:r>
            <a:r>
              <a:rPr lang="en-US" sz="1800" baseline="30000" dirty="0">
                <a:latin typeface="Helvetica"/>
                <a:cs typeface="Helvetica"/>
              </a:rPr>
              <a:t>3</a:t>
            </a:r>
            <a:r>
              <a:rPr lang="en-US" sz="1800" dirty="0">
                <a:latin typeface="Helvetica"/>
                <a:cs typeface="Helvetica"/>
              </a:rPr>
              <a:t>, Philipp Wegge</a:t>
            </a:r>
            <a:r>
              <a:rPr lang="en-US" sz="1800" baseline="30000" dirty="0">
                <a:latin typeface="Helvetica"/>
                <a:cs typeface="Helvetica"/>
              </a:rPr>
              <a:t>3</a:t>
            </a:r>
            <a:r>
              <a:rPr lang="en-US" sz="1800" dirty="0">
                <a:latin typeface="Helvetica"/>
                <a:cs typeface="Helvetica"/>
              </a:rPr>
              <a:t>, Sina Youn</a:t>
            </a:r>
            <a:r>
              <a:rPr lang="en-US" sz="1800" baseline="30000" dirty="0">
                <a:latin typeface="Helvetica"/>
                <a:cs typeface="Helvetica"/>
              </a:rPr>
              <a:t>3</a:t>
            </a:r>
            <a:r>
              <a:rPr lang="en-US" sz="1800" dirty="0">
                <a:latin typeface="Helvetica"/>
                <a:cs typeface="Helvetica"/>
              </a:rPr>
              <a:t>, </a:t>
            </a:r>
            <a:r>
              <a:rPr lang="en-US" sz="1800" dirty="0" smtClean="0">
                <a:latin typeface="Helvetica"/>
                <a:cs typeface="Helvetica"/>
              </a:rPr>
              <a:t>Claudio Pedica</a:t>
            </a:r>
            <a:r>
              <a:rPr lang="en-US" sz="1800" baseline="30000" dirty="0" smtClean="0">
                <a:latin typeface="Helvetica"/>
                <a:cs typeface="Helvetica"/>
              </a:rPr>
              <a:t>4</a:t>
            </a:r>
            <a:r>
              <a:rPr lang="en-US" sz="1800" dirty="0">
                <a:latin typeface="Helvetica"/>
                <a:cs typeface="Helvetica"/>
              </a:rPr>
              <a:t>, Birna </a:t>
            </a:r>
            <a:r>
              <a:rPr lang="en-US" sz="1800" dirty="0" smtClean="0">
                <a:latin typeface="Helvetica"/>
                <a:cs typeface="Helvetica"/>
              </a:rPr>
              <a:t>Arnbjörnsdóttir</a:t>
            </a:r>
            <a:r>
              <a:rPr lang="en-US" sz="1800" baseline="30000" dirty="0" smtClean="0">
                <a:latin typeface="Helvetica"/>
                <a:cs typeface="Helvetica"/>
              </a:rPr>
              <a:t>5</a:t>
            </a:r>
            <a:r>
              <a:rPr lang="en-US" sz="1800" dirty="0">
                <a:latin typeface="Helvetica"/>
                <a:cs typeface="Helvetica"/>
              </a:rPr>
              <a:t>, </a:t>
            </a:r>
            <a:r>
              <a:rPr lang="en-US" sz="1800" dirty="0" err="1" smtClean="0">
                <a:latin typeface="Helvetica"/>
                <a:cs typeface="Helvetica"/>
              </a:rPr>
              <a:t>Branislav</a:t>
            </a:r>
            <a:r>
              <a:rPr lang="en-US" sz="1800" dirty="0" smtClean="0">
                <a:latin typeface="Helvetica"/>
                <a:cs typeface="Helvetica"/>
              </a:rPr>
              <a:t> Bédi</a:t>
            </a:r>
            <a:r>
              <a:rPr lang="en-US" sz="1800" baseline="30000" dirty="0" smtClean="0">
                <a:latin typeface="Helvetica"/>
                <a:cs typeface="Helvetica"/>
              </a:rPr>
              <a:t>5</a:t>
            </a:r>
            <a:r>
              <a:rPr lang="en-US" sz="1800" dirty="0" smtClean="0">
                <a:latin typeface="Helvetica"/>
                <a:cs typeface="Helvetica"/>
              </a:rPr>
              <a:t>.</a:t>
            </a:r>
          </a:p>
          <a:p>
            <a:pPr defTabSz="4660900">
              <a:buClr>
                <a:srgbClr val="EB4124"/>
              </a:buClr>
            </a:pPr>
            <a:r>
              <a:rPr lang="en-US" sz="1400" baseline="30000" dirty="0" smtClean="0">
                <a:latin typeface="Helvetica"/>
                <a:cs typeface="Helvetica"/>
              </a:rPr>
              <a:t/>
            </a:r>
            <a:br>
              <a:rPr lang="en-US" sz="1400" baseline="30000" dirty="0" smtClean="0">
                <a:latin typeface="Helvetica"/>
                <a:cs typeface="Helvetica"/>
              </a:rPr>
            </a:br>
            <a:r>
              <a:rPr lang="en-US" sz="1400" baseline="30000" dirty="0" smtClean="0">
                <a:latin typeface="Helvetica"/>
                <a:cs typeface="Helvetica"/>
              </a:rPr>
              <a:t>1</a:t>
            </a:r>
            <a:r>
              <a:rPr lang="en-US" sz="1400" dirty="0" smtClean="0">
                <a:latin typeface="Helvetica"/>
                <a:cs typeface="Helvetica"/>
              </a:rPr>
              <a:t>CADIA</a:t>
            </a:r>
            <a:r>
              <a:rPr lang="en-US" sz="1400" dirty="0">
                <a:latin typeface="Helvetica"/>
                <a:cs typeface="Helvetica"/>
              </a:rPr>
              <a:t>, Reykjavik </a:t>
            </a:r>
            <a:r>
              <a:rPr lang="en-US" sz="1400" dirty="0" smtClean="0">
                <a:latin typeface="Helvetica"/>
                <a:cs typeface="Helvetica"/>
              </a:rPr>
              <a:t>University, </a:t>
            </a:r>
            <a:r>
              <a:rPr lang="en-US" sz="1400" baseline="30000" dirty="0" smtClean="0">
                <a:latin typeface="Helvetica"/>
                <a:cs typeface="Helvetica"/>
              </a:rPr>
              <a:t>2</a:t>
            </a:r>
            <a:r>
              <a:rPr lang="en-US" sz="1400" dirty="0" smtClean="0">
                <a:latin typeface="Helvetica"/>
                <a:cs typeface="Helvetica"/>
              </a:rPr>
              <a:t>CNRS-LTCI</a:t>
            </a:r>
            <a:r>
              <a:rPr lang="en-US" sz="1400" dirty="0">
                <a:latin typeface="Helvetica"/>
                <a:cs typeface="Helvetica"/>
              </a:rPr>
              <a:t>, TELECOM </a:t>
            </a:r>
            <a:r>
              <a:rPr lang="en-US" sz="1400" dirty="0" err="1" smtClean="0">
                <a:latin typeface="Helvetica"/>
                <a:cs typeface="Helvetica"/>
              </a:rPr>
              <a:t>ParisTech</a:t>
            </a:r>
            <a:r>
              <a:rPr lang="en-US" sz="1400" dirty="0" smtClean="0">
                <a:latin typeface="Helvetica"/>
                <a:cs typeface="Helvetica"/>
              </a:rPr>
              <a:t>, </a:t>
            </a:r>
            <a:r>
              <a:rPr lang="en-US" sz="1400" baseline="30000" dirty="0" smtClean="0">
                <a:latin typeface="Helvetica"/>
                <a:cs typeface="Helvetica"/>
              </a:rPr>
              <a:t>3</a:t>
            </a:r>
            <a:r>
              <a:rPr lang="en-US" sz="1400" dirty="0" smtClean="0">
                <a:latin typeface="Helvetica"/>
                <a:cs typeface="Helvetica"/>
              </a:rPr>
              <a:t>University </a:t>
            </a:r>
            <a:r>
              <a:rPr lang="en-US" sz="1400" dirty="0">
                <a:latin typeface="Helvetica"/>
                <a:cs typeface="Helvetica"/>
              </a:rPr>
              <a:t>of </a:t>
            </a:r>
            <a:r>
              <a:rPr lang="en-US" sz="1400" dirty="0" smtClean="0">
                <a:latin typeface="Helvetica"/>
                <a:cs typeface="Helvetica"/>
              </a:rPr>
              <a:t>Duisburg-Essen, </a:t>
            </a:r>
            <a:r>
              <a:rPr lang="en-US" sz="1400" baseline="30000" dirty="0" smtClean="0">
                <a:latin typeface="Helvetica"/>
                <a:cs typeface="Helvetica"/>
              </a:rPr>
              <a:t>4</a:t>
            </a:r>
            <a:r>
              <a:rPr lang="en-US" sz="1400" dirty="0" smtClean="0">
                <a:latin typeface="Helvetica"/>
                <a:cs typeface="Helvetica"/>
              </a:rPr>
              <a:t>Gagarin Ltd., </a:t>
            </a:r>
            <a:r>
              <a:rPr lang="en-US" sz="1400" baseline="30000" dirty="0" smtClean="0">
                <a:latin typeface="Helvetica"/>
                <a:cs typeface="Helvetica"/>
              </a:rPr>
              <a:t>5</a:t>
            </a:r>
            <a:r>
              <a:rPr lang="en-US" sz="1400" dirty="0" smtClean="0">
                <a:latin typeface="Helvetica"/>
                <a:cs typeface="Helvetica"/>
              </a:rPr>
              <a:t>University </a:t>
            </a:r>
            <a:r>
              <a:rPr lang="en-US" sz="1400" dirty="0">
                <a:latin typeface="Helvetica"/>
                <a:cs typeface="Helvetica"/>
              </a:rPr>
              <a:t>of Iceland</a:t>
            </a:r>
            <a:endParaRPr lang="en-US" sz="1400" dirty="0" smtClean="0">
              <a:latin typeface="Helvetica"/>
              <a:cs typeface="Helvetica"/>
            </a:endParaRPr>
          </a:p>
        </p:txBody>
      </p:sp>
      <p:sp>
        <p:nvSpPr>
          <p:cNvPr id="12" name="TextBox 16"/>
          <p:cNvSpPr txBox="1">
            <a:spLocks noChangeArrowheads="1"/>
          </p:cNvSpPr>
          <p:nvPr/>
        </p:nvSpPr>
        <p:spPr bwMode="auto">
          <a:xfrm>
            <a:off x="7833260" y="15966235"/>
            <a:ext cx="6192035" cy="2074374"/>
          </a:xfrm>
          <a:prstGeom prst="rect">
            <a:avLst/>
          </a:prstGeom>
          <a:noFill/>
          <a:ln w="9525">
            <a:noFill/>
            <a:miter lim="800000"/>
            <a:headEnd/>
            <a:tailEnd/>
          </a:ln>
        </p:spPr>
        <p:txBody>
          <a:bodyPr wrap="square" lIns="103594" tIns="51796" rIns="103594" bIns="51796">
            <a:spAutoFit/>
          </a:bodyPr>
          <a:lstStyle/>
          <a:p>
            <a:pPr defTabSz="4660900"/>
            <a:r>
              <a:rPr lang="en-US" sz="1600" cap="all" dirty="0" smtClean="0">
                <a:solidFill>
                  <a:srgbClr val="B50E20"/>
                </a:solidFill>
                <a:latin typeface="Helvetica"/>
                <a:cs typeface="Helvetica"/>
              </a:rPr>
              <a:t>Language training and Dominance research</a:t>
            </a:r>
            <a:endParaRPr lang="en-US" sz="1600" cap="all" dirty="0" smtClean="0">
              <a:solidFill>
                <a:srgbClr val="B50E20"/>
              </a:solidFill>
              <a:latin typeface="Helvetica"/>
              <a:cs typeface="Helvetica"/>
            </a:endParaRPr>
          </a:p>
          <a:p>
            <a:pPr defTabSz="4660900"/>
            <a:r>
              <a:rPr lang="en-US" sz="1600" dirty="0" smtClean="0">
                <a:latin typeface="Helvetica"/>
                <a:cs typeface="Helvetica"/>
              </a:rPr>
              <a:t>Virtual Reykjavik is being used </a:t>
            </a:r>
            <a:r>
              <a:rPr lang="en-US" sz="1600" dirty="0" smtClean="0">
                <a:latin typeface="Helvetica"/>
                <a:cs typeface="Helvetica"/>
              </a:rPr>
              <a:t>to provide an interesting dynamic social environment for Icelandic language and culture training. Students will need to interpret both verbal and nonverbal behavior. The platform is also used to experiment with d</a:t>
            </a:r>
            <a:r>
              <a:rPr lang="en-US" sz="1600" dirty="0" smtClean="0">
                <a:latin typeface="Helvetica"/>
                <a:cs typeface="Helvetica"/>
              </a:rPr>
              <a:t>ominance modeling. Dominant individuals influence </a:t>
            </a:r>
            <a:r>
              <a:rPr lang="en-US" sz="1600" dirty="0" smtClean="0">
                <a:latin typeface="Helvetica"/>
                <a:cs typeface="Helvetica"/>
              </a:rPr>
              <a:t>the behavior of all group </a:t>
            </a:r>
            <a:r>
              <a:rPr lang="en-US" sz="1600" dirty="0" smtClean="0">
                <a:latin typeface="Helvetica"/>
                <a:cs typeface="Helvetica"/>
              </a:rPr>
              <a:t>members, who become more submissive. Nonverbal cues of dominance include a more expansive posture. </a:t>
            </a:r>
            <a:endParaRPr lang="en-US" sz="1600" dirty="0">
              <a:latin typeface="Helvetica"/>
              <a:cs typeface="Helvetica"/>
            </a:endParaRPr>
          </a:p>
        </p:txBody>
      </p:sp>
      <p:pic>
        <p:nvPicPr>
          <p:cNvPr id="13" name="Picture 12" descr="TD.jpg"/>
          <p:cNvPicPr>
            <a:picLocks noChangeAspect="1"/>
          </p:cNvPicPr>
          <p:nvPr/>
        </p:nvPicPr>
        <p:blipFill rotWithShape="1">
          <a:blip r:embed="rId4"/>
          <a:srcRect r="67649"/>
          <a:stretch/>
        </p:blipFill>
        <p:spPr>
          <a:xfrm>
            <a:off x="992986" y="19747509"/>
            <a:ext cx="1255361" cy="1195848"/>
          </a:xfrm>
          <a:prstGeom prst="rect">
            <a:avLst/>
          </a:prstGeom>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2901" y="19904232"/>
            <a:ext cx="1221378" cy="94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conference.hi.is/heimanogheim/files/2013/03/HI_Logo_positiv_ENG_ver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15" r="23242" b="27092"/>
          <a:stretch/>
        </p:blipFill>
        <p:spPr bwMode="auto">
          <a:xfrm>
            <a:off x="5882875" y="19762023"/>
            <a:ext cx="1638134" cy="13898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237068" y="21039022"/>
            <a:ext cx="4069761" cy="276999"/>
          </a:xfrm>
          <a:prstGeom prst="rect">
            <a:avLst/>
          </a:prstGeom>
          <a:noFill/>
        </p:spPr>
        <p:txBody>
          <a:bodyPr wrap="square" rtlCol="0">
            <a:spAutoFit/>
          </a:bodyPr>
          <a:lstStyle/>
          <a:p>
            <a:pPr algn="r"/>
            <a:r>
              <a:rPr lang="en-US" sz="1200" dirty="0" smtClean="0">
                <a:solidFill>
                  <a:schemeClr val="bg2">
                    <a:lumMod val="25000"/>
                  </a:schemeClr>
                </a:solidFill>
              </a:rPr>
              <a:t>3D Models by Páll Heimir Pálsson</a:t>
            </a:r>
            <a:endParaRPr lang="en-GB" sz="1200" dirty="0">
              <a:solidFill>
                <a:schemeClr val="bg2">
                  <a:lumMod val="25000"/>
                </a:schemeClr>
              </a:solidFill>
            </a:endParaRPr>
          </a:p>
        </p:txBody>
      </p:sp>
      <p:sp>
        <p:nvSpPr>
          <p:cNvPr id="15" name="TextBox 16"/>
          <p:cNvSpPr txBox="1">
            <a:spLocks noChangeArrowheads="1"/>
          </p:cNvSpPr>
          <p:nvPr/>
        </p:nvSpPr>
        <p:spPr bwMode="auto">
          <a:xfrm>
            <a:off x="7833260" y="10981917"/>
            <a:ext cx="6182216" cy="1581931"/>
          </a:xfrm>
          <a:prstGeom prst="rect">
            <a:avLst/>
          </a:prstGeom>
          <a:noFill/>
          <a:ln w="9525">
            <a:noFill/>
            <a:miter lim="800000"/>
            <a:headEnd/>
            <a:tailEnd/>
          </a:ln>
        </p:spPr>
        <p:txBody>
          <a:bodyPr wrap="square" lIns="103594" tIns="51796" rIns="103594" bIns="51796">
            <a:spAutoFit/>
          </a:bodyPr>
          <a:lstStyle/>
          <a:p>
            <a:pPr defTabSz="4660900"/>
            <a:r>
              <a:rPr lang="en-US" sz="1600" cap="all" dirty="0" smtClean="0">
                <a:solidFill>
                  <a:srgbClr val="B50E20"/>
                </a:solidFill>
                <a:latin typeface="Helvetica"/>
                <a:cs typeface="Helvetica"/>
              </a:rPr>
              <a:t>implements proposed unified </a:t>
            </a:r>
            <a:r>
              <a:rPr lang="en-US" sz="1600" cap="all" dirty="0" err="1" smtClean="0">
                <a:solidFill>
                  <a:srgbClr val="B50E20"/>
                </a:solidFill>
                <a:latin typeface="Helvetica"/>
                <a:cs typeface="Helvetica"/>
              </a:rPr>
              <a:t>fml</a:t>
            </a:r>
            <a:endParaRPr lang="en-US" sz="1600" cap="all" dirty="0" smtClean="0">
              <a:solidFill>
                <a:srgbClr val="B50E20"/>
              </a:solidFill>
              <a:latin typeface="Helvetica"/>
              <a:cs typeface="Helvetica"/>
            </a:endParaRPr>
          </a:p>
          <a:p>
            <a:pPr defTabSz="4660900"/>
            <a:r>
              <a:rPr lang="en-US" sz="1600" dirty="0" smtClean="0">
                <a:latin typeface="Helvetica"/>
                <a:cs typeface="Helvetica"/>
              </a:rPr>
              <a:t>Implements unified FML specification proposed in (Cafaro et al., 2014), which is organized around different tracks </a:t>
            </a:r>
            <a:r>
              <a:rPr lang="en-US" sz="1600" dirty="0" smtClean="0">
                <a:latin typeface="Helvetica"/>
                <a:cs typeface="Helvetica"/>
              </a:rPr>
              <a:t>of communicative </a:t>
            </a:r>
            <a:r>
              <a:rPr lang="en-US" sz="1600" dirty="0" smtClean="0">
                <a:latin typeface="Helvetica"/>
                <a:cs typeface="Helvetica"/>
              </a:rPr>
              <a:t>functions associated with each floor of interaction. </a:t>
            </a:r>
            <a:r>
              <a:rPr lang="en-US" sz="1600" dirty="0" smtClean="0">
                <a:latin typeface="Helvetica"/>
                <a:cs typeface="Helvetica"/>
              </a:rPr>
              <a:t>Among other things, this separates </a:t>
            </a:r>
            <a:r>
              <a:rPr lang="en-US" sz="1600" dirty="0" smtClean="0">
                <a:latin typeface="Helvetica"/>
                <a:cs typeface="Helvetica"/>
              </a:rPr>
              <a:t>basic interactional </a:t>
            </a:r>
            <a:r>
              <a:rPr lang="en-US" sz="1600" dirty="0" smtClean="0">
                <a:latin typeface="Helvetica"/>
                <a:cs typeface="Helvetica"/>
              </a:rPr>
              <a:t>competency (e.g. turn-taking) </a:t>
            </a:r>
            <a:r>
              <a:rPr lang="en-US" sz="1600" dirty="0" smtClean="0">
                <a:latin typeface="Helvetica"/>
                <a:cs typeface="Helvetica"/>
              </a:rPr>
              <a:t>from domain dependent knowledge.</a:t>
            </a:r>
          </a:p>
        </p:txBody>
      </p:sp>
      <p:sp>
        <p:nvSpPr>
          <p:cNvPr id="19" name="TextBox 18"/>
          <p:cNvSpPr txBox="1">
            <a:spLocks noChangeArrowheads="1"/>
          </p:cNvSpPr>
          <p:nvPr/>
        </p:nvSpPr>
        <p:spPr bwMode="auto">
          <a:xfrm>
            <a:off x="1075610" y="15966235"/>
            <a:ext cx="5881131" cy="2074374"/>
          </a:xfrm>
          <a:prstGeom prst="rect">
            <a:avLst/>
          </a:prstGeom>
          <a:noFill/>
          <a:ln w="9525">
            <a:noFill/>
            <a:miter lim="800000"/>
            <a:headEnd/>
            <a:tailEnd/>
          </a:ln>
        </p:spPr>
        <p:txBody>
          <a:bodyPr wrap="square" lIns="103594" tIns="51796" rIns="103594" bIns="51796">
            <a:spAutoFit/>
          </a:bodyPr>
          <a:lstStyle/>
          <a:p>
            <a:pPr defTabSz="4660900"/>
            <a:r>
              <a:rPr lang="en-US" sz="1600" cap="all" dirty="0" smtClean="0">
                <a:solidFill>
                  <a:srgbClr val="B50E20"/>
                </a:solidFill>
                <a:latin typeface="Helvetica"/>
                <a:cs typeface="Helvetica"/>
              </a:rPr>
              <a:t>group conversation with players </a:t>
            </a:r>
            <a:r>
              <a:rPr lang="en-US" sz="1600" cap="all" dirty="0" smtClean="0">
                <a:solidFill>
                  <a:srgbClr val="B50E20"/>
                </a:solidFill>
                <a:latin typeface="Helvetica"/>
                <a:cs typeface="Helvetica"/>
              </a:rPr>
              <a:t>   </a:t>
            </a:r>
            <a:endParaRPr lang="en-US" sz="1600" cap="all" dirty="0" smtClean="0">
              <a:solidFill>
                <a:srgbClr val="B50E20"/>
              </a:solidFill>
              <a:latin typeface="Helvetica"/>
              <a:cs typeface="Helvetica"/>
            </a:endParaRPr>
          </a:p>
          <a:p>
            <a:pPr defTabSz="4660900"/>
            <a:r>
              <a:rPr lang="en-US" sz="1600" dirty="0" smtClean="0">
                <a:latin typeface="Helvetica"/>
                <a:cs typeface="Helvetica"/>
              </a:rPr>
              <a:t>The human player is fully integrated into the social environment and can join groups of agents and strike up </a:t>
            </a:r>
            <a:r>
              <a:rPr lang="en-US" sz="1600" dirty="0" smtClean="0">
                <a:latin typeface="Helvetica"/>
                <a:cs typeface="Helvetica"/>
              </a:rPr>
              <a:t>a conversation, subject to normal rules of turn-taking. The player avatar is simply one of the agents with additional means of control. Some automation is retained in the avatar, e.g. turn-taking behaviors. This is one of the first </a:t>
            </a:r>
            <a:r>
              <a:rPr lang="en-US" sz="1600" dirty="0" smtClean="0">
                <a:latin typeface="Helvetica"/>
                <a:cs typeface="Helvetica"/>
              </a:rPr>
              <a:t>embodied conversational system in the Icelandic language.</a:t>
            </a:r>
            <a:r>
              <a:rPr lang="en-US" sz="1600" dirty="0" smtClean="0">
                <a:latin typeface="Helvetica"/>
                <a:cs typeface="Helvetica"/>
              </a:rPr>
              <a:t> </a:t>
            </a:r>
            <a:endParaRPr lang="en-US" sz="1600" dirty="0">
              <a:latin typeface="Helvetica"/>
              <a:cs typeface="Helvetica"/>
            </a:endParaRPr>
          </a:p>
        </p:txBody>
      </p:sp>
      <p:sp>
        <p:nvSpPr>
          <p:cNvPr id="20" name="TextBox 19"/>
          <p:cNvSpPr txBox="1">
            <a:spLocks noChangeArrowheads="1"/>
          </p:cNvSpPr>
          <p:nvPr/>
        </p:nvSpPr>
        <p:spPr bwMode="auto">
          <a:xfrm>
            <a:off x="1075610" y="10981917"/>
            <a:ext cx="5881131" cy="1581931"/>
          </a:xfrm>
          <a:prstGeom prst="rect">
            <a:avLst/>
          </a:prstGeom>
          <a:noFill/>
          <a:ln w="9525">
            <a:noFill/>
            <a:miter lim="800000"/>
            <a:headEnd/>
            <a:tailEnd/>
          </a:ln>
        </p:spPr>
        <p:txBody>
          <a:bodyPr wrap="square" lIns="103594" tIns="51796" rIns="103594" bIns="51796">
            <a:spAutoFit/>
          </a:bodyPr>
          <a:lstStyle/>
          <a:p>
            <a:pPr defTabSz="4660900"/>
            <a:r>
              <a:rPr lang="en-US" sz="1600" cap="all" dirty="0" smtClean="0">
                <a:solidFill>
                  <a:srgbClr val="B50E20"/>
                </a:solidFill>
                <a:latin typeface="Helvetica"/>
                <a:cs typeface="Helvetica"/>
              </a:rPr>
              <a:t>continuous reactive motion   </a:t>
            </a:r>
          </a:p>
          <a:p>
            <a:pPr defTabSz="4660900"/>
            <a:r>
              <a:rPr lang="en-US" sz="1600" dirty="0" smtClean="0">
                <a:latin typeface="Helvetica"/>
                <a:cs typeface="Helvetica"/>
              </a:rPr>
              <a:t>A reactive social intelligence layer right above Unity’s animation system ensures that the agents continuously adapt to their environment. The reactive behavior is dictated by social context </a:t>
            </a:r>
            <a:r>
              <a:rPr lang="en-US" sz="1600" dirty="0" smtClean="0">
                <a:latin typeface="Helvetica"/>
                <a:cs typeface="Helvetica"/>
              </a:rPr>
              <a:t>and </a:t>
            </a:r>
            <a:r>
              <a:rPr lang="en-US" sz="1600" dirty="0" smtClean="0">
                <a:latin typeface="Helvetica"/>
                <a:cs typeface="Helvetica"/>
              </a:rPr>
              <a:t>inner state. Deliberate social action, such as </a:t>
            </a:r>
            <a:r>
              <a:rPr lang="en-US" sz="1600" dirty="0" smtClean="0">
                <a:latin typeface="Helvetica"/>
                <a:cs typeface="Helvetica"/>
              </a:rPr>
              <a:t>“</a:t>
            </a:r>
            <a:r>
              <a:rPr lang="en-US" sz="1600" dirty="0" smtClean="0">
                <a:latin typeface="Helvetica"/>
                <a:cs typeface="Helvetica"/>
              </a:rPr>
              <a:t>request</a:t>
            </a:r>
            <a:r>
              <a:rPr lang="en-US" sz="1600" dirty="0" smtClean="0">
                <a:latin typeface="Helvetica"/>
                <a:cs typeface="Helvetica"/>
              </a:rPr>
              <a:t> turn to speak” </a:t>
            </a:r>
            <a:r>
              <a:rPr lang="en-US" sz="1600" dirty="0" smtClean="0">
                <a:latin typeface="Helvetica"/>
                <a:cs typeface="Helvetica"/>
              </a:rPr>
              <a:t>will also generate behavior.  </a:t>
            </a:r>
            <a:endParaRPr lang="en-US" sz="1600" dirty="0">
              <a:latin typeface="Helvetica"/>
              <a:cs typeface="Helvetica"/>
            </a:endParaRPr>
          </a:p>
        </p:txBody>
      </p:sp>
      <p:sp>
        <p:nvSpPr>
          <p:cNvPr id="2" name="Rectangle 1"/>
          <p:cNvSpPr/>
          <p:nvPr/>
        </p:nvSpPr>
        <p:spPr>
          <a:xfrm>
            <a:off x="1011854" y="10356440"/>
            <a:ext cx="5546232" cy="482600"/>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Geometry</a:t>
            </a:r>
            <a:endParaRPr lang="en-GB" sz="2000" dirty="0">
              <a:latin typeface="Helvetica" panose="020B0604020202020204" pitchFamily="34" charset="0"/>
              <a:cs typeface="Helvetica" panose="020B0604020202020204" pitchFamily="34" charset="0"/>
            </a:endParaRPr>
          </a:p>
        </p:txBody>
      </p:sp>
      <p:sp>
        <p:nvSpPr>
          <p:cNvPr id="21" name="Rectangle 20"/>
          <p:cNvSpPr/>
          <p:nvPr/>
        </p:nvSpPr>
        <p:spPr>
          <a:xfrm>
            <a:off x="1011854" y="9765883"/>
            <a:ext cx="5546232" cy="482600"/>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Animation (Mecanim)</a:t>
            </a:r>
            <a:endParaRPr lang="en-GB" sz="2000" dirty="0">
              <a:latin typeface="Helvetica" panose="020B0604020202020204" pitchFamily="34" charset="0"/>
              <a:cs typeface="Helvetica" panose="020B0604020202020204" pitchFamily="34" charset="0"/>
            </a:endParaRPr>
          </a:p>
        </p:txBody>
      </p:sp>
      <p:sp>
        <p:nvSpPr>
          <p:cNvPr id="22" name="Rectangle 21"/>
          <p:cNvSpPr/>
          <p:nvPr/>
        </p:nvSpPr>
        <p:spPr>
          <a:xfrm>
            <a:off x="1011854" y="9175327"/>
            <a:ext cx="5546233" cy="482600"/>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Reactive Intelligence (Impulsion)</a:t>
            </a:r>
            <a:endParaRPr lang="en-GB" sz="2000" dirty="0">
              <a:latin typeface="Helvetica" panose="020B0604020202020204" pitchFamily="34" charset="0"/>
              <a:cs typeface="Helvetica" panose="020B0604020202020204" pitchFamily="34" charset="0"/>
            </a:endParaRPr>
          </a:p>
        </p:txBody>
      </p:sp>
      <p:sp>
        <p:nvSpPr>
          <p:cNvPr id="23" name="Rectangle 22"/>
          <p:cNvSpPr/>
          <p:nvPr/>
        </p:nvSpPr>
        <p:spPr>
          <a:xfrm>
            <a:off x="1011854" y="8584771"/>
            <a:ext cx="5546233" cy="482600"/>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Social Context / Floor Management</a:t>
            </a:r>
            <a:endParaRPr lang="en-GB" sz="2000" dirty="0">
              <a:latin typeface="Helvetica" panose="020B0604020202020204" pitchFamily="34" charset="0"/>
              <a:cs typeface="Helvetica" panose="020B0604020202020204" pitchFamily="34" charset="0"/>
            </a:endParaRPr>
          </a:p>
        </p:txBody>
      </p:sp>
      <p:sp>
        <p:nvSpPr>
          <p:cNvPr id="24" name="Rectangle 23"/>
          <p:cNvSpPr/>
          <p:nvPr/>
        </p:nvSpPr>
        <p:spPr>
          <a:xfrm>
            <a:off x="1011854" y="7994215"/>
            <a:ext cx="5546233" cy="482600"/>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Deliberative / Function Level Intelligence</a:t>
            </a:r>
            <a:endParaRPr lang="en-GB" sz="2000" dirty="0">
              <a:latin typeface="Helvetica" panose="020B0604020202020204" pitchFamily="34" charset="0"/>
              <a:cs typeface="Helvetica" panose="020B0604020202020204" pitchFamily="34" charset="0"/>
            </a:endParaRPr>
          </a:p>
        </p:txBody>
      </p:sp>
      <p:sp>
        <p:nvSpPr>
          <p:cNvPr id="3" name="Rectangle 2"/>
          <p:cNvSpPr/>
          <p:nvPr/>
        </p:nvSpPr>
        <p:spPr>
          <a:xfrm>
            <a:off x="8396315" y="8040185"/>
            <a:ext cx="1631361" cy="271104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Helvetica" panose="020B0604020202020204" pitchFamily="34" charset="0"/>
              <a:cs typeface="Helvetica" panose="020B0604020202020204" pitchFamily="34" charset="0"/>
            </a:endParaRPr>
          </a:p>
        </p:txBody>
      </p:sp>
      <p:sp>
        <p:nvSpPr>
          <p:cNvPr id="11" name="TextBox 10"/>
          <p:cNvSpPr txBox="1"/>
          <p:nvPr/>
        </p:nvSpPr>
        <p:spPr>
          <a:xfrm>
            <a:off x="8396315" y="8123249"/>
            <a:ext cx="1631361" cy="400110"/>
          </a:xfrm>
          <a:prstGeom prst="rect">
            <a:avLst/>
          </a:prstGeom>
          <a:noFill/>
        </p:spPr>
        <p:txBody>
          <a:bodyPr wrap="square" rtlCol="0">
            <a:spAutoFit/>
          </a:bodyPr>
          <a:lstStyle/>
          <a:p>
            <a:pPr algn="ctr"/>
            <a:r>
              <a:rPr lang="is-IS" sz="2000" dirty="0" smtClean="0">
                <a:solidFill>
                  <a:schemeClr val="bg1"/>
                </a:solidFill>
                <a:latin typeface="Helvetica" panose="020B0604020202020204" pitchFamily="34" charset="0"/>
                <a:cs typeface="Helvetica" panose="020B0604020202020204" pitchFamily="34" charset="0"/>
              </a:rPr>
              <a:t>Understand</a:t>
            </a:r>
            <a:endParaRPr lang="en-GB" sz="2000" dirty="0">
              <a:solidFill>
                <a:schemeClr val="bg1"/>
              </a:solidFill>
              <a:latin typeface="Helvetica" panose="020B0604020202020204" pitchFamily="34" charset="0"/>
              <a:cs typeface="Helvetica" panose="020B0604020202020204" pitchFamily="34" charset="0"/>
            </a:endParaRPr>
          </a:p>
        </p:txBody>
      </p:sp>
      <p:sp>
        <p:nvSpPr>
          <p:cNvPr id="29" name="Rectangle 28"/>
          <p:cNvSpPr/>
          <p:nvPr/>
        </p:nvSpPr>
        <p:spPr>
          <a:xfrm>
            <a:off x="10189272" y="8040185"/>
            <a:ext cx="1631361" cy="271104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Helvetica" panose="020B0604020202020204" pitchFamily="34" charset="0"/>
              <a:cs typeface="Helvetica" panose="020B0604020202020204" pitchFamily="34" charset="0"/>
            </a:endParaRPr>
          </a:p>
        </p:txBody>
      </p:sp>
      <p:sp>
        <p:nvSpPr>
          <p:cNvPr id="30" name="TextBox 29"/>
          <p:cNvSpPr txBox="1"/>
          <p:nvPr/>
        </p:nvSpPr>
        <p:spPr>
          <a:xfrm>
            <a:off x="10189272" y="8123249"/>
            <a:ext cx="1631361" cy="400110"/>
          </a:xfrm>
          <a:prstGeom prst="rect">
            <a:avLst/>
          </a:prstGeom>
          <a:noFill/>
        </p:spPr>
        <p:txBody>
          <a:bodyPr wrap="square" rtlCol="0">
            <a:spAutoFit/>
          </a:bodyPr>
          <a:lstStyle/>
          <a:p>
            <a:pPr algn="ctr"/>
            <a:r>
              <a:rPr lang="is-IS" sz="2000" dirty="0" smtClean="0">
                <a:solidFill>
                  <a:schemeClr val="bg1"/>
                </a:solidFill>
                <a:latin typeface="Helvetica" panose="020B0604020202020204" pitchFamily="34" charset="0"/>
                <a:cs typeface="Helvetica" panose="020B0604020202020204" pitchFamily="34" charset="0"/>
              </a:rPr>
              <a:t>Decide</a:t>
            </a:r>
            <a:endParaRPr lang="en-GB" sz="2000" dirty="0">
              <a:solidFill>
                <a:schemeClr val="bg1"/>
              </a:solidFill>
              <a:latin typeface="Helvetica" panose="020B0604020202020204" pitchFamily="34" charset="0"/>
              <a:cs typeface="Helvetica" panose="020B0604020202020204" pitchFamily="34" charset="0"/>
            </a:endParaRPr>
          </a:p>
        </p:txBody>
      </p:sp>
      <p:sp>
        <p:nvSpPr>
          <p:cNvPr id="31" name="Rectangle 30"/>
          <p:cNvSpPr/>
          <p:nvPr/>
        </p:nvSpPr>
        <p:spPr>
          <a:xfrm>
            <a:off x="11982229" y="8026712"/>
            <a:ext cx="1631361" cy="271104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Helvetica" panose="020B0604020202020204" pitchFamily="34" charset="0"/>
              <a:cs typeface="Helvetica" panose="020B0604020202020204" pitchFamily="34" charset="0"/>
            </a:endParaRPr>
          </a:p>
        </p:txBody>
      </p:sp>
      <p:sp>
        <p:nvSpPr>
          <p:cNvPr id="32" name="TextBox 31"/>
          <p:cNvSpPr txBox="1"/>
          <p:nvPr/>
        </p:nvSpPr>
        <p:spPr>
          <a:xfrm>
            <a:off x="11982229" y="8109776"/>
            <a:ext cx="1631361" cy="400110"/>
          </a:xfrm>
          <a:prstGeom prst="rect">
            <a:avLst/>
          </a:prstGeom>
          <a:noFill/>
        </p:spPr>
        <p:txBody>
          <a:bodyPr wrap="square" rtlCol="0">
            <a:spAutoFit/>
          </a:bodyPr>
          <a:lstStyle/>
          <a:p>
            <a:pPr algn="ctr"/>
            <a:r>
              <a:rPr lang="is-IS" sz="2000" dirty="0" smtClean="0">
                <a:solidFill>
                  <a:schemeClr val="bg1"/>
                </a:solidFill>
                <a:latin typeface="Helvetica" panose="020B0604020202020204" pitchFamily="34" charset="0"/>
                <a:cs typeface="Helvetica" panose="020B0604020202020204" pitchFamily="34" charset="0"/>
              </a:rPr>
              <a:t>Generate</a:t>
            </a:r>
            <a:endParaRPr lang="en-GB" sz="2000" dirty="0">
              <a:solidFill>
                <a:schemeClr val="bg1"/>
              </a:solidFill>
              <a:latin typeface="Helvetica" panose="020B0604020202020204" pitchFamily="34" charset="0"/>
              <a:cs typeface="Helvetica" panose="020B0604020202020204" pitchFamily="34" charset="0"/>
            </a:endParaRPr>
          </a:p>
        </p:txBody>
      </p:sp>
      <p:sp>
        <p:nvSpPr>
          <p:cNvPr id="36" name="Freeform 35"/>
          <p:cNvSpPr/>
          <p:nvPr/>
        </p:nvSpPr>
        <p:spPr>
          <a:xfrm>
            <a:off x="6560576" y="7991475"/>
            <a:ext cx="1514475" cy="2371725"/>
          </a:xfrm>
          <a:custGeom>
            <a:avLst/>
            <a:gdLst>
              <a:gd name="connsiteX0" fmla="*/ 0 w 1514475"/>
              <a:gd name="connsiteY0" fmla="*/ 0 h 2371725"/>
              <a:gd name="connsiteX1" fmla="*/ 1514475 w 1514475"/>
              <a:gd name="connsiteY1" fmla="*/ 733425 h 2371725"/>
              <a:gd name="connsiteX2" fmla="*/ 1514475 w 1514475"/>
              <a:gd name="connsiteY2" fmla="*/ 2371725 h 2371725"/>
              <a:gd name="connsiteX3" fmla="*/ 0 w 1514475"/>
              <a:gd name="connsiteY3" fmla="*/ 485775 h 2371725"/>
            </a:gdLst>
            <a:ahLst/>
            <a:cxnLst>
              <a:cxn ang="0">
                <a:pos x="connsiteX0" y="connsiteY0"/>
              </a:cxn>
              <a:cxn ang="0">
                <a:pos x="connsiteX1" y="connsiteY1"/>
              </a:cxn>
              <a:cxn ang="0">
                <a:pos x="connsiteX2" y="connsiteY2"/>
              </a:cxn>
              <a:cxn ang="0">
                <a:pos x="connsiteX3" y="connsiteY3"/>
              </a:cxn>
            </a:cxnLst>
            <a:rect l="l" t="t" r="r" b="b"/>
            <a:pathLst>
              <a:path w="1514475" h="2371725">
                <a:moveTo>
                  <a:pt x="0" y="0"/>
                </a:moveTo>
                <a:lnTo>
                  <a:pt x="1514475" y="733425"/>
                </a:lnTo>
                <a:lnTo>
                  <a:pt x="1514475" y="2371725"/>
                </a:lnTo>
                <a:lnTo>
                  <a:pt x="0" y="485775"/>
                </a:lnTo>
              </a:path>
            </a:pathLst>
          </a:cu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067358" y="8713859"/>
            <a:ext cx="5948118" cy="488424"/>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Interactional Track</a:t>
            </a:r>
            <a:endParaRPr lang="en-GB" sz="2000" dirty="0">
              <a:latin typeface="Helvetica" panose="020B0604020202020204" pitchFamily="34" charset="0"/>
              <a:cs typeface="Helvetica" panose="020B0604020202020204" pitchFamily="34" charset="0"/>
            </a:endParaRPr>
          </a:p>
        </p:txBody>
      </p:sp>
      <p:sp>
        <p:nvSpPr>
          <p:cNvPr id="26" name="Rectangle 25"/>
          <p:cNvSpPr/>
          <p:nvPr/>
        </p:nvSpPr>
        <p:spPr>
          <a:xfrm>
            <a:off x="8067358" y="9296672"/>
            <a:ext cx="5948118" cy="488424"/>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Performative Track</a:t>
            </a:r>
            <a:endParaRPr lang="en-GB" sz="2000" dirty="0">
              <a:latin typeface="Helvetica" panose="020B0604020202020204" pitchFamily="34" charset="0"/>
              <a:cs typeface="Helvetica" panose="020B0604020202020204" pitchFamily="34" charset="0"/>
            </a:endParaRPr>
          </a:p>
        </p:txBody>
      </p:sp>
      <p:sp>
        <p:nvSpPr>
          <p:cNvPr id="27" name="Rectangle 26"/>
          <p:cNvSpPr/>
          <p:nvPr/>
        </p:nvSpPr>
        <p:spPr>
          <a:xfrm>
            <a:off x="8067358" y="9879484"/>
            <a:ext cx="5948118" cy="488424"/>
          </a:xfrm>
          <a:prstGeom prst="rect">
            <a:avLst/>
          </a:prstGeom>
          <a:solidFill>
            <a:srgbClr val="A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smtClean="0">
                <a:latin typeface="Helvetica" panose="020B0604020202020204" pitchFamily="34" charset="0"/>
                <a:cs typeface="Helvetica" panose="020B0604020202020204" pitchFamily="34" charset="0"/>
              </a:rPr>
              <a:t>Mental State Track</a:t>
            </a:r>
            <a:endParaRPr lang="en-GB" sz="2000" dirty="0">
              <a:latin typeface="Helvetica" panose="020B0604020202020204" pitchFamily="34" charset="0"/>
              <a:cs typeface="Helvetica" panose="020B0604020202020204" pitchFamily="34" charset="0"/>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610" y="12842582"/>
            <a:ext cx="6180121" cy="2939049"/>
          </a:xfrm>
          <a:prstGeom prst="rect">
            <a:avLst/>
          </a:prstGeom>
          <a:ln>
            <a:solidFill>
              <a:schemeClr val="bg2">
                <a:lumMod val="10000"/>
              </a:schemeClr>
            </a:solidFill>
          </a:ln>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3259" y="12824358"/>
            <a:ext cx="6182217" cy="2957273"/>
          </a:xfrm>
          <a:prstGeom prst="rect">
            <a:avLst/>
          </a:prstGeom>
          <a:ln>
            <a:solidFill>
              <a:schemeClr val="bg2">
                <a:lumMod val="10000"/>
              </a:schemeClr>
            </a:solidFill>
          </a:ln>
        </p:spPr>
      </p:pic>
      <p:pic>
        <p:nvPicPr>
          <p:cNvPr id="40" name="Picture 2" descr="http://academicpositions.eu/content/uploads/2013/08/Uni_Duisburg1.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r="13684"/>
          <a:stretch/>
        </p:blipFill>
        <p:spPr bwMode="auto">
          <a:xfrm>
            <a:off x="7521009" y="20030166"/>
            <a:ext cx="2257938" cy="788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adia.ru.is/docs/cadia_plain_final3.g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0692" b="20756"/>
          <a:stretch/>
        </p:blipFill>
        <p:spPr bwMode="auto">
          <a:xfrm>
            <a:off x="2393487" y="20000961"/>
            <a:ext cx="3373576" cy="803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u.is/faculty/thorisson/images/IIIM-logo-trans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45386" y="20030166"/>
            <a:ext cx="2194738" cy="7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17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TotalTime>
  <Words>346</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REYKJAVÍK UNIVERSITY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FYRIRSÖGN</dc:title>
  <dc:creator>Hannes Högni Vilhjálmsson</dc:creator>
  <cp:lastModifiedBy>Hannes Högni Vilhjálmsson</cp:lastModifiedBy>
  <cp:revision>37</cp:revision>
  <cp:lastPrinted>2014-08-26T17:37:25Z</cp:lastPrinted>
  <dcterms:created xsi:type="dcterms:W3CDTF">2014-08-18T16:18:50Z</dcterms:created>
  <dcterms:modified xsi:type="dcterms:W3CDTF">2014-08-26T17:38:11Z</dcterms:modified>
</cp:coreProperties>
</file>